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1" r:id="rId6"/>
    <p:sldId id="292" r:id="rId7"/>
    <p:sldId id="263" r:id="rId8"/>
    <p:sldId id="281" r:id="rId9"/>
    <p:sldId id="282" r:id="rId10"/>
    <p:sldId id="275" r:id="rId11"/>
    <p:sldId id="274" r:id="rId12"/>
    <p:sldId id="284" r:id="rId13"/>
    <p:sldId id="287" r:id="rId14"/>
    <p:sldId id="291" r:id="rId15"/>
    <p:sldId id="313" r:id="rId16"/>
    <p:sldId id="289" r:id="rId17"/>
    <p:sldId id="304" r:id="rId18"/>
    <p:sldId id="317" r:id="rId19"/>
    <p:sldId id="288" r:id="rId20"/>
    <p:sldId id="290" r:id="rId21"/>
    <p:sldId id="314" r:id="rId22"/>
    <p:sldId id="305" r:id="rId23"/>
    <p:sldId id="315" r:id="rId24"/>
    <p:sldId id="293" r:id="rId25"/>
    <p:sldId id="316" r:id="rId26"/>
    <p:sldId id="297" r:id="rId27"/>
    <p:sldId id="294" r:id="rId28"/>
    <p:sldId id="306"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343" autoAdjust="0"/>
  </p:normalViewPr>
  <p:slideViewPr>
    <p:cSldViewPr snapToGrid="0">
      <p:cViewPr varScale="1">
        <p:scale>
          <a:sx n="73" d="100"/>
          <a:sy n="73" d="100"/>
        </p:scale>
        <p:origin x="414" y="72"/>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10-Jan-19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10/01/2019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13</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content to your Shiny app by placing it inside a </a:t>
            </a:r>
            <a:r>
              <a:rPr lang="en-US" dirty="0" smtClean="0"/>
              <a:t>*Panel</a:t>
            </a:r>
            <a:r>
              <a:rPr lang="en-US" sz="1200" b="0" i="0" kern="1200" dirty="0" smtClean="0">
                <a:solidFill>
                  <a:schemeClr val="tx1"/>
                </a:solidFill>
                <a:effectLst/>
                <a:latin typeface="+mn-lt"/>
                <a:ea typeface="+mn-ea"/>
                <a:cs typeface="+mn-cs"/>
              </a:rPr>
              <a:t> function</a:t>
            </a:r>
          </a:p>
          <a:p>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Tidyverse</a:t>
            </a:r>
            <a:r>
              <a:rPr lang="en-US" baseline="0" dirty="0" smtClean="0"/>
              <a:t> integration, </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48118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shiny.rstudio.com/articles/layout-guide.html" TargetMode="External"/><Relationship Id="rId3" Type="http://schemas.openxmlformats.org/officeDocument/2006/relationships/hyperlink" Target="https://rmarkdown.rstudio.com/flexdashboard/" TargetMode="Externa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hyperlink" Target="https://rstudio.github.io/shinydashboard/" TargetMode="External"/><Relationship Id="rId4" Type="http://schemas.openxmlformats.org/officeDocument/2006/relationships/hyperlink" Target="https://github.com/almasaeed2010/AdminLT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studio.github.io/shinytheme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hiny.rstudio.com/articles/tag-glossary.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rstudio.github.io/leaflet/" TargetMode="Externa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plot.ly/r/"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err="1" smtClean="0"/>
              <a:t>Organise</a:t>
            </a:r>
            <a:r>
              <a:rPr lang="en-US" sz="1600" dirty="0" smtClean="0"/>
              <a:t> panels and elements into a layout using a layout function with elements as arguments</a:t>
            </a:r>
            <a:r>
              <a:rPr lang="en-US" dirty="0" smtClean="0"/>
              <a:t>.</a:t>
            </a:r>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369332"/>
          </a:xfrm>
          <a:prstGeom prst="rect">
            <a:avLst/>
          </a:prstGeom>
          <a:noFill/>
        </p:spPr>
        <p:txBody>
          <a:bodyPr wrap="square" rtlCol="0">
            <a:spAutoFit/>
          </a:bodyPr>
          <a:lstStyle/>
          <a:p>
            <a:r>
              <a:rPr lang="en-US" dirty="0" smtClean="0"/>
              <a:t>Build a few layouts with a vertical layout inside a sidebar</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900107" y="1509626"/>
            <a:ext cx="4290729" cy="328410"/>
          </a:xfrm>
        </p:spPr>
        <p:txBody>
          <a:bodyPr/>
          <a:lstStyle/>
          <a:p>
            <a:r>
              <a:rPr lang="en-US" dirty="0" err="1"/>
              <a:t>flexdashboard</a:t>
            </a:r>
            <a:endParaRPr lang="en-US" dirty="0"/>
          </a:p>
          <a:p>
            <a:endParaRPr lang="en-US" dirty="0"/>
          </a:p>
        </p:txBody>
      </p:sp>
      <p:sp>
        <p:nvSpPr>
          <p:cNvPr id="8" name="Text Placeholder 7"/>
          <p:cNvSpPr>
            <a:spLocks noGrp="1"/>
          </p:cNvSpPr>
          <p:nvPr>
            <p:ph type="body" sz="quarter" idx="15"/>
          </p:nvPr>
        </p:nvSpPr>
        <p:spPr>
          <a:xfrm>
            <a:off x="6470732" y="1509626"/>
            <a:ext cx="4900386" cy="334508"/>
          </a:xfrm>
        </p:spPr>
        <p:txBody>
          <a:bodyPr/>
          <a:lstStyle/>
          <a:p>
            <a:r>
              <a:rPr lang="en-US" dirty="0" err="1"/>
              <a:t>shinydashboard</a:t>
            </a:r>
            <a:endParaRPr lang="en-US" dirty="0"/>
          </a:p>
          <a:p>
            <a:endParaRPr lang="en-US" dirty="0"/>
          </a:p>
        </p:txBody>
      </p:sp>
      <p:sp>
        <p:nvSpPr>
          <p:cNvPr id="17" name="Text Placeholder 16"/>
          <p:cNvSpPr>
            <a:spLocks noGrp="1"/>
          </p:cNvSpPr>
          <p:nvPr>
            <p:ph type="body" sz="quarter" idx="17"/>
          </p:nvPr>
        </p:nvSpPr>
        <p:spPr>
          <a:xfrm>
            <a:off x="900107" y="2104015"/>
            <a:ext cx="4290729" cy="1867622"/>
          </a:xfrm>
        </p:spPr>
        <p:txBody>
          <a:bodyPr/>
          <a:lstStyle/>
          <a:p>
            <a:pPr marL="285750" indent="-285750">
              <a:buFont typeface="Arial" panose="020B0604020202020204" pitchFamily="34" charset="0"/>
              <a:buChar char="•"/>
            </a:pPr>
            <a:r>
              <a:rPr lang="en-US" dirty="0" smtClean="0"/>
              <a:t>R Markdown</a:t>
            </a:r>
          </a:p>
          <a:p>
            <a:pPr marL="285750" indent="-285750">
              <a:buFont typeface="Arial" panose="020B0604020202020204" pitchFamily="34" charset="0"/>
              <a:buChar char="•"/>
            </a:pPr>
            <a:r>
              <a:rPr lang="en-US" dirty="0" smtClean="0"/>
              <a:t>Super easy</a:t>
            </a:r>
          </a:p>
          <a:p>
            <a:pPr marL="285750" indent="-285750">
              <a:buFont typeface="Arial" panose="020B0604020202020204" pitchFamily="34" charset="0"/>
              <a:buChar char="•"/>
            </a:pPr>
            <a:r>
              <a:rPr lang="en-US" dirty="0" smtClean="0"/>
              <a:t>Static or Dynamic</a:t>
            </a:r>
          </a:p>
          <a:p>
            <a:pPr marL="285750" indent="-285750">
              <a:buFont typeface="Arial" panose="020B0604020202020204" pitchFamily="34" charset="0"/>
              <a:buChar char="•"/>
            </a:pPr>
            <a:r>
              <a:rPr lang="en-US" dirty="0" smtClean="0"/>
              <a:t>CSS flexbox layout</a:t>
            </a:r>
          </a:p>
          <a:p>
            <a:pPr marL="285750" indent="-285750">
              <a:buFont typeface="Arial" panose="020B0604020202020204" pitchFamily="34" charset="0"/>
              <a:buChar char="•"/>
            </a:pPr>
            <a:r>
              <a:rPr lang="en-US" dirty="0">
                <a:hlinkClick r:id="rId3"/>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11" name="Text Placeholder 10"/>
          <p:cNvSpPr>
            <a:spLocks noGrp="1"/>
          </p:cNvSpPr>
          <p:nvPr>
            <p:ph type="body" sz="quarter" idx="18"/>
          </p:nvPr>
        </p:nvSpPr>
        <p:spPr>
          <a:xfrm>
            <a:off x="6470732" y="2104015"/>
            <a:ext cx="4114141" cy="1802968"/>
          </a:xfrm>
        </p:spPr>
        <p:txBody>
          <a:bodyPr/>
          <a:lstStyle/>
          <a:p>
            <a:pPr marL="285750" indent="-285750">
              <a:buFont typeface="Arial" panose="020B0604020202020204" pitchFamily="34" charset="0"/>
              <a:buChar char="•"/>
            </a:pPr>
            <a:r>
              <a:rPr lang="en-US" dirty="0" smtClean="0"/>
              <a:t>Shiny UI code, built </a:t>
            </a:r>
            <a:r>
              <a:rPr lang="en-US" dirty="0"/>
              <a:t>using </a:t>
            </a:r>
            <a:r>
              <a:rPr lang="en-US" dirty="0" err="1" smtClean="0">
                <a:hlinkClick r:id="rId4"/>
              </a:rPr>
              <a:t>AdminLTE</a:t>
            </a:r>
            <a:endParaRPr lang="en-US" dirty="0" smtClean="0"/>
          </a:p>
          <a:p>
            <a:pPr marL="285750" indent="-285750">
              <a:buFont typeface="Arial" panose="020B0604020202020204" pitchFamily="34" charset="0"/>
              <a:buChar char="•"/>
            </a:pPr>
            <a:r>
              <a:rPr lang="en-US" dirty="0" smtClean="0"/>
              <a:t>Not quite as easy</a:t>
            </a:r>
          </a:p>
          <a:p>
            <a:pPr marL="285750" indent="-285750">
              <a:buFont typeface="Arial" panose="020B0604020202020204" pitchFamily="34" charset="0"/>
              <a:buChar char="•"/>
            </a:pPr>
            <a:r>
              <a:rPr lang="en-US" dirty="0" smtClean="0"/>
              <a:t>Dynamic</a:t>
            </a:r>
          </a:p>
          <a:p>
            <a:pPr marL="285750" indent="-285750">
              <a:buFont typeface="Arial" panose="020B0604020202020204" pitchFamily="34" charset="0"/>
              <a:buChar char="•"/>
            </a:pPr>
            <a:r>
              <a:rPr lang="en-US" dirty="0" err="1" smtClean="0"/>
              <a:t>Bookstrap</a:t>
            </a:r>
            <a:r>
              <a:rPr lang="en-US" dirty="0" smtClean="0"/>
              <a:t> grid layout</a:t>
            </a:r>
          </a:p>
          <a:p>
            <a:pPr marL="285750" indent="-285750">
              <a:buFont typeface="Arial" panose="020B0604020202020204" pitchFamily="34" charset="0"/>
              <a:buChar char="•"/>
            </a:pPr>
            <a:r>
              <a:rPr lang="en-US" dirty="0">
                <a:hlinkClick r:id="rId5"/>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6"/>
          <a:stretch>
            <a:fillRect/>
          </a:stretch>
        </p:blipFill>
        <p:spPr>
          <a:xfrm>
            <a:off x="900107" y="3745181"/>
            <a:ext cx="3989906" cy="2215633"/>
          </a:xfrm>
          <a:prstGeom prst="rect">
            <a:avLst/>
          </a:prstGeom>
        </p:spPr>
      </p:pic>
      <p:pic>
        <p:nvPicPr>
          <p:cNvPr id="15" name="Picture 14"/>
          <p:cNvPicPr>
            <a:picLocks noChangeAspect="1"/>
          </p:cNvPicPr>
          <p:nvPr/>
        </p:nvPicPr>
        <p:blipFill rotWithShape="1">
          <a:blip r:embed="rId7"/>
          <a:srcRect b="11472"/>
          <a:stretch/>
        </p:blipFill>
        <p:spPr>
          <a:xfrm>
            <a:off x="6470732" y="3682563"/>
            <a:ext cx="4018049" cy="2278251"/>
          </a:xfrm>
          <a:prstGeom prst="rect">
            <a:avLst/>
          </a:prstGeom>
        </p:spPr>
      </p:pic>
      <p:sp>
        <p:nvSpPr>
          <p:cNvPr id="16" name="Rectangle 15"/>
          <p:cNvSpPr/>
          <p:nvPr/>
        </p:nvSpPr>
        <p:spPr>
          <a:xfrm>
            <a:off x="4536981" y="6325774"/>
            <a:ext cx="2785055" cy="338554"/>
          </a:xfrm>
          <a:prstGeom prst="rect">
            <a:avLst/>
          </a:prstGeom>
        </p:spPr>
        <p:txBody>
          <a:bodyPr wrap="square">
            <a:spAutoFit/>
          </a:bodyPr>
          <a:lstStyle/>
          <a:p>
            <a:r>
              <a:rPr lang="en-US" sz="1600" dirty="0" smtClean="0"/>
              <a:t>For more - </a:t>
            </a:r>
            <a:r>
              <a:rPr lang="en-US" sz="1600" dirty="0" smtClean="0">
                <a:hlinkClick r:id="rId8"/>
              </a:rPr>
              <a:t>layout-guide</a:t>
            </a:r>
            <a:endParaRPr lang="en-US" sz="1600" dirty="0"/>
          </a:p>
        </p:txBody>
      </p:sp>
    </p:spTree>
    <p:extLst>
      <p:ext uri="{BB962C8B-B14F-4D97-AF65-F5344CB8AC3E}">
        <p14:creationId xmlns:p14="http://schemas.microsoft.com/office/powerpoint/2010/main" val="116553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2"/>
              </a:rPr>
              <a:t>https://rstudio.github.io/shinythemes</a:t>
            </a:r>
            <a:r>
              <a:rPr lang="en-IE" dirty="0" smtClean="0">
                <a:hlinkClick r:id="rId2"/>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3"/>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6679416" cy="369332"/>
          </a:xfrm>
          <a:prstGeom prst="rect">
            <a:avLst/>
          </a:prstGeom>
          <a:noFill/>
        </p:spPr>
        <p:txBody>
          <a:bodyPr wrap="square" rtlCol="0">
            <a:spAutoFit/>
          </a:bodyPr>
          <a:lstStyle/>
          <a:p>
            <a:r>
              <a:rPr lang="en-US" dirty="0"/>
              <a:t>Add a </a:t>
            </a:r>
            <a:r>
              <a:rPr lang="en-US" dirty="0" err="1" smtClean="0"/>
              <a:t>shinytheme</a:t>
            </a:r>
            <a:r>
              <a:rPr lang="en-US" dirty="0" smtClean="0"/>
              <a:t> </a:t>
            </a:r>
            <a:r>
              <a:rPr lang="en-US" dirty="0"/>
              <a:t>to your app</a:t>
            </a:r>
          </a:p>
        </p:txBody>
      </p:sp>
    </p:spTree>
    <p:extLst>
      <p:ext uri="{BB962C8B-B14F-4D97-AF65-F5344CB8AC3E}">
        <p14:creationId xmlns:p14="http://schemas.microsoft.com/office/powerpoint/2010/main" val="333250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a:t>
            </a:r>
            <a:endParaRPr lang="en-US" dirty="0"/>
          </a:p>
        </p:txBody>
      </p:sp>
      <p:sp>
        <p:nvSpPr>
          <p:cNvPr id="3" name="Content Placeholder 2"/>
          <p:cNvSpPr>
            <a:spLocks noGrp="1"/>
          </p:cNvSpPr>
          <p:nvPr>
            <p:ph idx="1"/>
          </p:nvPr>
        </p:nvSpPr>
        <p:spPr>
          <a:xfrm>
            <a:off x="446316" y="1463040"/>
            <a:ext cx="4984666" cy="4770098"/>
          </a:xfrm>
        </p:spPr>
        <p:txBody>
          <a:bodyPr/>
          <a:lstStyle/>
          <a:p>
            <a:r>
              <a:rPr lang="en-US" dirty="0">
                <a:solidFill>
                  <a:schemeClr val="tx1"/>
                </a:solidFill>
              </a:rPr>
              <a:t>You can add content to your Shiny app by placing it inside a </a:t>
            </a:r>
            <a:r>
              <a:rPr lang="en-US" dirty="0"/>
              <a:t>*Panel</a:t>
            </a:r>
            <a:r>
              <a:rPr lang="en-US" dirty="0">
                <a:solidFill>
                  <a:schemeClr val="tx1"/>
                </a:solidFill>
              </a:rPr>
              <a:t> </a:t>
            </a:r>
            <a:r>
              <a:rPr lang="en-US" dirty="0" smtClean="0">
                <a:solidFill>
                  <a:schemeClr val="tx1"/>
                </a:solidFill>
              </a:rPr>
              <a:t>function e.g. </a:t>
            </a:r>
            <a:r>
              <a:rPr lang="en-US" dirty="0" err="1" smtClean="0"/>
              <a:t>sidebarPanel</a:t>
            </a:r>
            <a:r>
              <a:rPr lang="en-US" dirty="0"/>
              <a:t>("sidebar panel</a:t>
            </a:r>
            <a:r>
              <a:rPr lang="en-US" dirty="0" smtClean="0"/>
              <a:t>")</a:t>
            </a:r>
          </a:p>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Tree>
    <p:extLst>
      <p:ext uri="{BB962C8B-B14F-4D97-AF65-F5344CB8AC3E}">
        <p14:creationId xmlns:p14="http://schemas.microsoft.com/office/powerpoint/2010/main" val="215133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369332"/>
          </a:xfrm>
          <a:prstGeom prst="rect">
            <a:avLst/>
          </a:prstGeom>
          <a:noFill/>
        </p:spPr>
        <p:txBody>
          <a:bodyPr wrap="square" rtlCol="0">
            <a:spAutoFit/>
          </a:bodyPr>
          <a:lstStyle/>
          <a:p>
            <a:r>
              <a:rPr lang="en-US" dirty="0"/>
              <a:t>Add an image</a:t>
            </a:r>
          </a:p>
        </p:txBody>
      </p:sp>
    </p:spTree>
    <p:extLst>
      <p:ext uri="{BB962C8B-B14F-4D97-AF65-F5344CB8AC3E}">
        <p14:creationId xmlns:p14="http://schemas.microsoft.com/office/powerpoint/2010/main" val="2410221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target="_blank"&gt;</a:t>
            </a:r>
            <a:r>
              <a:rPr lang="pt-BR" dirty="0" smtClean="0"/>
              <a: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2"/>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3"/>
              </a:rPr>
              <a:t>https://rstudio.github.io/leaflet/</a:t>
            </a:r>
            <a:r>
              <a:rPr lang="en-US" dirty="0"/>
              <a:t> </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31" t="1635" r="1774" b="41268"/>
          <a:stretch/>
        </p:blipFill>
        <p:spPr>
          <a:xfrm>
            <a:off x="6898123" y="1745672"/>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spTree>
    <p:extLst>
      <p:ext uri="{BB962C8B-B14F-4D97-AF65-F5344CB8AC3E}">
        <p14:creationId xmlns:p14="http://schemas.microsoft.com/office/powerpoint/2010/main" val="4002188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3523722" cy="369332"/>
          </a:xfrm>
          <a:prstGeom prst="rect">
            <a:avLst/>
          </a:prstGeom>
          <a:noFill/>
        </p:spPr>
        <p:txBody>
          <a:bodyPr wrap="none" rtlCol="0">
            <a:spAutoFit/>
          </a:bodyPr>
          <a:lstStyle/>
          <a:p>
            <a:r>
              <a:rPr lang="en-US" dirty="0"/>
              <a:t>Add a map of the MI location</a:t>
            </a:r>
          </a:p>
        </p:txBody>
      </p:sp>
    </p:spTree>
    <p:extLst>
      <p:ext uri="{BB962C8B-B14F-4D97-AF65-F5344CB8AC3E}">
        <p14:creationId xmlns:p14="http://schemas.microsoft.com/office/powerpoint/2010/main" val="117784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Incorporating plots/graphs</a:t>
            </a:r>
            <a:endParaRPr lang="en-US" dirty="0"/>
          </a:p>
        </p:txBody>
      </p:sp>
      <p:sp>
        <p:nvSpPr>
          <p:cNvPr id="3" name="Content Placeholder 2"/>
          <p:cNvSpPr>
            <a:spLocks noGrp="1"/>
          </p:cNvSpPr>
          <p:nvPr>
            <p:ph idx="1"/>
          </p:nvPr>
        </p:nvSpPr>
        <p:spPr/>
        <p:txBody>
          <a:bodyPr/>
          <a:lstStyle/>
          <a:p>
            <a:r>
              <a:rPr lang="en-US" dirty="0" smtClean="0"/>
              <a:t>Plot </a:t>
            </a:r>
            <a:r>
              <a:rPr lang="en-US" dirty="0" err="1" smtClean="0"/>
              <a:t>fuction</a:t>
            </a:r>
            <a:endParaRPr lang="en-US" dirty="0" smtClean="0"/>
          </a:p>
          <a:p>
            <a:r>
              <a:rPr lang="en-US" dirty="0" smtClean="0"/>
              <a:t>Normal R plotting code inside </a:t>
            </a:r>
            <a:r>
              <a:rPr lang="en-US" dirty="0" err="1" smtClean="0"/>
              <a:t>renderPlot</a:t>
            </a:r>
            <a:r>
              <a:rPr lang="en-US" dirty="0" smtClean="0"/>
              <a:t>()</a:t>
            </a:r>
          </a:p>
          <a:p>
            <a:r>
              <a:rPr lang="en-US" dirty="0" err="1" smtClean="0"/>
              <a:t>ggplot</a:t>
            </a:r>
            <a:endParaRPr lang="en-US" dirty="0"/>
          </a:p>
        </p:txBody>
      </p:sp>
    </p:spTree>
    <p:extLst>
      <p:ext uri="{BB962C8B-B14F-4D97-AF65-F5344CB8AC3E}">
        <p14:creationId xmlns:p14="http://schemas.microsoft.com/office/powerpoint/2010/main" val="187604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hlinkClick r:id="rId2"/>
              </a:rPr>
              <a:t>https://plot.ly/r/</a:t>
            </a:r>
            <a:r>
              <a:rPr lang="en-US" dirty="0"/>
              <a:t> </a:t>
            </a:r>
          </a:p>
          <a:p>
            <a:r>
              <a:rPr lang="en-US" dirty="0" smtClean="0"/>
              <a:t>Can also wrap </a:t>
            </a:r>
            <a:r>
              <a:rPr lang="en-US" dirty="0" err="1" smtClean="0"/>
              <a:t>ggplot</a:t>
            </a:r>
            <a:r>
              <a:rPr lang="en-US" dirty="0" smtClean="0"/>
              <a:t> inside </a:t>
            </a:r>
            <a:r>
              <a:rPr lang="en-US" dirty="0" err="1" smtClean="0"/>
              <a:t>renderPlotly</a:t>
            </a:r>
            <a:r>
              <a:rPr lang="en-US" dirty="0" smtClean="0"/>
              <a:t>(); will make your plot interactive</a:t>
            </a:r>
            <a:endParaRPr lang="en-US" dirty="0"/>
          </a:p>
        </p:txBody>
      </p:sp>
    </p:spTree>
    <p:extLst>
      <p:ext uri="{BB962C8B-B14F-4D97-AF65-F5344CB8AC3E}">
        <p14:creationId xmlns:p14="http://schemas.microsoft.com/office/powerpoint/2010/main" val="78344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439D9-8631-4FC1-BCE0-1BDB23425EE1}">
  <ds:schemaRefs>
    <ds:schemaRef ds:uri="http://schemas.microsoft.com/office/infopath/2007/PartnerControls"/>
    <ds:schemaRef ds:uri="http://schemas.microsoft.com/office/2006/documentManagement/types"/>
    <ds:schemaRef ds:uri="fb0879af-3eba-417a-a55a-ffe6dcd6ca77"/>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6dc4bcd6-49db-4c07-9060-8acfc67cef9f"/>
    <ds:schemaRef ds:uri="http://www.w3.org/XML/1998/namespace"/>
    <ds:schemaRef ds:uri="http://purl.org/dc/dcmitype/"/>
  </ds:schemaRefs>
</ds:datastoreItem>
</file>

<file path=customXml/itemProps2.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917</Words>
  <Application>Microsoft Office PowerPoint</Application>
  <PresentationFormat>Widescreen</PresentationFormat>
  <Paragraphs>187</Paragraphs>
  <Slides>26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Now you…</vt:lpstr>
      <vt:lpstr>Layout</vt:lpstr>
      <vt:lpstr>Shinythemes</vt:lpstr>
      <vt:lpstr>Now you…</vt:lpstr>
      <vt:lpstr>Adding content &amp; Formatting</vt:lpstr>
      <vt:lpstr>Images</vt:lpstr>
      <vt:lpstr>PowerPoint Presentation</vt:lpstr>
      <vt:lpstr>Adding links</vt:lpstr>
      <vt:lpstr>Now you…</vt:lpstr>
      <vt:lpstr>Mapping - leaflet </vt:lpstr>
      <vt:lpstr>PowerPoint Presentation</vt:lpstr>
      <vt:lpstr>Incorporating plots/graphs</vt:lpstr>
      <vt:lpstr>Interactive plots - Plotly</vt:lpstr>
      <vt:lpstr>Plotly – species dashboard</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2019-01-10T09:18:04Z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